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1CA0FD-6BEB-4475-9718-3D3B2A77B7FC}" type="datetimeFigureOut">
              <a:rPr lang="it-IT" smtClean="0"/>
              <a:pPr/>
              <a:t>23/04/2013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B83EB9-2EC6-4EFB-A264-2CDEA103D2C8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41B479-B17A-42CA-97C3-3DCC86266537}" type="slidenum">
              <a:rPr lang="it-IT" smtClean="0"/>
              <a:pPr/>
              <a:t>1</a:t>
            </a:fld>
            <a:endParaRPr lang="it-IT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95325"/>
            <a:ext cx="4570412" cy="3427413"/>
          </a:xfrm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EBC934-64FB-4084-BF94-0B0458FBC9E0}" type="slidenum">
              <a:rPr lang="it-IT" smtClean="0"/>
              <a:pPr/>
              <a:t>2</a:t>
            </a:fld>
            <a:endParaRPr lang="it-IT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95325"/>
            <a:ext cx="4570412" cy="3427413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99BB70-BFF9-4A90-B637-F5D6A9BDE636}" type="slidenum">
              <a:rPr lang="it-IT" smtClean="0"/>
              <a:pPr/>
              <a:t>3</a:t>
            </a:fld>
            <a:endParaRPr lang="it-IT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95325"/>
            <a:ext cx="4570412" cy="3427413"/>
          </a:xfrm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021555D-4311-40D5-AFCD-81EB9D01676F}" type="slidenum">
              <a:rPr lang="it-IT" smtClean="0"/>
              <a:pPr/>
              <a:t>4</a:t>
            </a:fld>
            <a:endParaRPr lang="it-IT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95325"/>
            <a:ext cx="4570412" cy="3427413"/>
          </a:xfrm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EFF887-AB97-4466-A4B9-EBB5E32E6D8C}" type="slidenum">
              <a:rPr lang="it-IT" smtClean="0"/>
              <a:pPr/>
              <a:t>5</a:t>
            </a:fld>
            <a:endParaRPr lang="it-IT" smtClean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95325"/>
            <a:ext cx="4570412" cy="3427413"/>
          </a:xfrm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83B96A-0A7F-4BF3-BFAF-DC4EA70E752D}" type="slidenum">
              <a:rPr lang="it-IT" smtClean="0"/>
              <a:pPr/>
              <a:t>6</a:t>
            </a:fld>
            <a:endParaRPr lang="it-IT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95325"/>
            <a:ext cx="4570412" cy="3427413"/>
          </a:xfrm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CBE57CA-1B21-465A-92B3-B362FDE7A3F8}" type="slidenum">
              <a:rPr lang="it-IT" smtClean="0"/>
              <a:pPr/>
              <a:t>7</a:t>
            </a:fld>
            <a:endParaRPr lang="it-IT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95325"/>
            <a:ext cx="4570412" cy="3427413"/>
          </a:xfrm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30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E88CB-9D5D-4961-BFCC-986DF03FBD3C}" type="datetimeFigureOut">
              <a:rPr lang="it-IT" smtClean="0"/>
              <a:pPr/>
              <a:t>23/04/2013</a:t>
            </a:fld>
            <a:endParaRPr lang="it-IT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655B7-8187-4CCD-ABDD-94191F0EE8E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E88CB-9D5D-4961-BFCC-986DF03FBD3C}" type="datetimeFigureOut">
              <a:rPr lang="it-IT" smtClean="0"/>
              <a:pPr/>
              <a:t>23/04/2013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655B7-8187-4CCD-ABDD-94191F0EE8E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E88CB-9D5D-4961-BFCC-986DF03FBD3C}" type="datetimeFigureOut">
              <a:rPr lang="it-IT" smtClean="0"/>
              <a:pPr/>
              <a:t>23/04/2013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655B7-8187-4CCD-ABDD-94191F0EE8E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olo e tab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abella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it-IT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C406D8-2B8B-4072-963D-C12E8DCA1DC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4833D4-C89A-464A-9466-C6713BD4FF2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E88CB-9D5D-4961-BFCC-986DF03FBD3C}" type="datetimeFigureOut">
              <a:rPr lang="it-IT" smtClean="0"/>
              <a:pPr/>
              <a:t>23/04/2013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655B7-8187-4CCD-ABDD-94191F0EE8E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E88CB-9D5D-4961-BFCC-986DF03FBD3C}" type="datetimeFigureOut">
              <a:rPr lang="it-IT" smtClean="0"/>
              <a:pPr/>
              <a:t>23/04/2013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655B7-8187-4CCD-ABDD-94191F0EE8E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E88CB-9D5D-4961-BFCC-986DF03FBD3C}" type="datetimeFigureOut">
              <a:rPr lang="it-IT" smtClean="0"/>
              <a:pPr/>
              <a:t>23/04/2013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655B7-8187-4CCD-ABDD-94191F0EE8E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E88CB-9D5D-4961-BFCC-986DF03FBD3C}" type="datetimeFigureOut">
              <a:rPr lang="it-IT" smtClean="0"/>
              <a:pPr/>
              <a:t>23/04/2013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655B7-8187-4CCD-ABDD-94191F0EE8E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E88CB-9D5D-4961-BFCC-986DF03FBD3C}" type="datetimeFigureOut">
              <a:rPr lang="it-IT" smtClean="0"/>
              <a:pPr/>
              <a:t>23/04/2013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655B7-8187-4CCD-ABDD-94191F0EE8E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E88CB-9D5D-4961-BFCC-986DF03FBD3C}" type="datetimeFigureOut">
              <a:rPr lang="it-IT" smtClean="0"/>
              <a:pPr/>
              <a:t>23/04/2013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655B7-8187-4CCD-ABDD-94191F0EE8E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E88CB-9D5D-4961-BFCC-986DF03FBD3C}" type="datetimeFigureOut">
              <a:rPr lang="it-IT" smtClean="0"/>
              <a:pPr/>
              <a:t>23/04/2013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655B7-8187-4CCD-ABDD-94191F0EE8E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taglia e arrotonda singolo angolo rettangol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olo rettango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E88CB-9D5D-4961-BFCC-986DF03FBD3C}" type="datetimeFigureOut">
              <a:rPr lang="it-IT" smtClean="0"/>
              <a:pPr/>
              <a:t>23/04/2013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60655B7-8187-4CCD-ABDD-94191F0EE8E8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10" name="Figura a mano libera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igura a mano libera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a a mano libera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igura a mano libera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0" name="Segnaposto tes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30E88CB-9D5D-4961-BFCC-986DF03FBD3C}" type="datetimeFigureOut">
              <a:rPr lang="it-IT" smtClean="0"/>
              <a:pPr/>
              <a:t>23/04/2013</a:t>
            </a:fld>
            <a:endParaRPr lang="it-IT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60655B7-8187-4CCD-ABDD-94191F0EE8E8}" type="slidenum">
              <a:rPr lang="it-IT" smtClean="0"/>
              <a:pPr/>
              <a:t>‹N›</a:t>
            </a:fld>
            <a:endParaRPr lang="it-IT"/>
          </a:p>
        </p:txBody>
      </p:sp>
      <p:grpSp>
        <p:nvGrpSpPr>
          <p:cNvPr id="2" name="Grup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igura a mano libera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igura a mano libera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2"/>
          <p:cNvSpPr txBox="1">
            <a:spLocks noChangeArrowheads="1"/>
          </p:cNvSpPr>
          <p:nvPr/>
        </p:nvSpPr>
        <p:spPr bwMode="auto">
          <a:xfrm>
            <a:off x="107950" y="1460500"/>
            <a:ext cx="8893175" cy="1122363"/>
          </a:xfrm>
          <a:prstGeom prst="rect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defTabSz="449263">
              <a:spcBef>
                <a:spcPts val="1250"/>
              </a:spcBef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it-IT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Lucida Sans Unicode" pitchFamily="34" charset="0"/>
                <a:cs typeface="Lucida Sans Unicode" pitchFamily="34" charset="0"/>
              </a:rPr>
              <a:t>CHIRURGIA LAPAROSCOPICA DEI LAPAROCELI</a:t>
            </a:r>
          </a:p>
          <a:p>
            <a:pPr algn="ctr" defTabSz="449263">
              <a:spcBef>
                <a:spcPts val="1250"/>
              </a:spcBef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it-IT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Lucida Sans Unicode" pitchFamily="34" charset="0"/>
                <a:cs typeface="Lucida Sans Unicode" pitchFamily="34" charset="0"/>
              </a:rPr>
              <a:t> (2005 – </a:t>
            </a:r>
            <a:r>
              <a:rPr lang="it-IT" sz="28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Lucida Sans Unicode" pitchFamily="34" charset="0"/>
                <a:cs typeface="Lucida Sans Unicode" pitchFamily="34" charset="0"/>
              </a:rPr>
              <a:t>feb</a:t>
            </a:r>
            <a:r>
              <a:rPr lang="it-IT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Lucida Sans Unicode" pitchFamily="34" charset="0"/>
                <a:cs typeface="Lucida Sans Unicode" pitchFamily="34" charset="0"/>
              </a:rPr>
              <a:t> 2013)</a:t>
            </a:r>
          </a:p>
        </p:txBody>
      </p:sp>
      <p:pic>
        <p:nvPicPr>
          <p:cNvPr id="4915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8325" y="44450"/>
            <a:ext cx="7993063" cy="936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graphicFrame>
        <p:nvGraphicFramePr>
          <p:cNvPr id="63549" name="Group 61"/>
          <p:cNvGraphicFramePr>
            <a:graphicFrameLocks noGrp="1"/>
          </p:cNvGraphicFramePr>
          <p:nvPr>
            <p:ph type="tbl" idx="1"/>
          </p:nvPr>
        </p:nvGraphicFramePr>
        <p:xfrm>
          <a:off x="1763713" y="4076700"/>
          <a:ext cx="5545137" cy="914400"/>
        </p:xfrm>
        <a:graphic>
          <a:graphicData uri="http://schemas.openxmlformats.org/drawingml/2006/table">
            <a:tbl>
              <a:tblPr/>
              <a:tblGrid>
                <a:gridCol w="1512887"/>
                <a:gridCol w="1439863"/>
                <a:gridCol w="1368425"/>
                <a:gridCol w="1223962"/>
              </a:tblGrid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ETA’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M/F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BMI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ASA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62.3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70/163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9173" name="Text Box 169"/>
          <p:cNvSpPr txBox="1">
            <a:spLocks noChangeArrowheads="1"/>
          </p:cNvSpPr>
          <p:nvPr/>
        </p:nvSpPr>
        <p:spPr bwMode="auto">
          <a:xfrm>
            <a:off x="2268538" y="3065463"/>
            <a:ext cx="4518025" cy="57943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3200"/>
              <a:t>245 pazienti</a:t>
            </a:r>
            <a:endParaRPr lang="it-IT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1453" name="Group 77"/>
          <p:cNvGraphicFramePr>
            <a:graphicFrameLocks noGrp="1"/>
          </p:cNvGraphicFramePr>
          <p:nvPr/>
        </p:nvGraphicFramePr>
        <p:xfrm>
          <a:off x="539750" y="1228725"/>
          <a:ext cx="8064500" cy="5443859"/>
        </p:xfrm>
        <a:graphic>
          <a:graphicData uri="http://schemas.openxmlformats.org/drawingml/2006/table">
            <a:tbl>
              <a:tblPr/>
              <a:tblGrid>
                <a:gridCol w="3816350"/>
                <a:gridCol w="4248150"/>
              </a:tblGrid>
              <a:tr h="33813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COMPLICANZE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Sieroma (&gt; 8 wk)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 (2.8%)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Ileo prolungato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 (2.8%)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Dolore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cronico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(&gt; 6 wk)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 (2.4%)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Embolia polmonare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(0.4%)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Infarto miocardico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(0.4%)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Polmonite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 (1.2%)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Infezione di ferita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(0.4%)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REINTERVENTI  9  (3.6%)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Lesioni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intestinali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(2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ileo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2 colon)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 (1.6%)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Occlusione intestinale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 (1.2%)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Intenso dolore addominale (aderenze)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(0.4%)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Emorragia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(0.4%)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Erniazione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precoce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trocar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(0.4%)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 (14%)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</a:tbl>
          </a:graphicData>
        </a:graphic>
      </p:graphicFrame>
      <p:pic>
        <p:nvPicPr>
          <p:cNvPr id="55345" name="Picture 4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73025"/>
            <a:ext cx="8294688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5" name="Group 25"/>
          <p:cNvGraphicFramePr>
            <a:graphicFrameLocks noGrp="1"/>
          </p:cNvGraphicFramePr>
          <p:nvPr/>
        </p:nvGraphicFramePr>
        <p:xfrm>
          <a:off x="611188" y="1773238"/>
          <a:ext cx="8064500" cy="1584960"/>
        </p:xfrm>
        <a:graphic>
          <a:graphicData uri="http://schemas.openxmlformats.org/drawingml/2006/table">
            <a:tbl>
              <a:tblPr/>
              <a:tblGrid>
                <a:gridCol w="8064500"/>
              </a:tblGrid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RECIDIVA 13 (5.3%)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Nessun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trattamento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(bulging)  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Reintervento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laparoscopico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Riparazione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open   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56334" name="Picture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73025"/>
            <a:ext cx="8294688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442" name="Group 42"/>
          <p:cNvGraphicFramePr>
            <a:graphicFrameLocks noGrp="1"/>
          </p:cNvGraphicFramePr>
          <p:nvPr/>
        </p:nvGraphicFramePr>
        <p:xfrm>
          <a:off x="611188" y="4281488"/>
          <a:ext cx="8064500" cy="1584960"/>
        </p:xfrm>
        <a:graphic>
          <a:graphicData uri="http://schemas.openxmlformats.org/drawingml/2006/table">
            <a:tbl>
              <a:tblPr/>
              <a:tblGrid>
                <a:gridCol w="8064500"/>
              </a:tblGrid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CONVERSIONE 12 (4.8 %)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Sindrome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aderenziale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10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Distacco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della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protesi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1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Lesione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ileale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1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73025"/>
            <a:ext cx="8294688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3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450" y="1125538"/>
            <a:ext cx="6791325" cy="549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0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5825" y="242888"/>
            <a:ext cx="7372350" cy="637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8325" y="44450"/>
            <a:ext cx="7993063" cy="936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graphicFrame>
        <p:nvGraphicFramePr>
          <p:cNvPr id="53399" name="Group 151"/>
          <p:cNvGraphicFramePr>
            <a:graphicFrameLocks noGrp="1"/>
          </p:cNvGraphicFramePr>
          <p:nvPr>
            <p:ph type="tbl" idx="1"/>
          </p:nvPr>
        </p:nvGraphicFramePr>
        <p:xfrm>
          <a:off x="1476375" y="1484313"/>
          <a:ext cx="6191250" cy="5029200"/>
        </p:xfrm>
        <a:graphic>
          <a:graphicData uri="http://schemas.openxmlformats.org/drawingml/2006/table">
            <a:tbl>
              <a:tblPr/>
              <a:tblGrid>
                <a:gridCol w="2085975"/>
                <a:gridCol w="2462213"/>
                <a:gridCol w="1643062"/>
              </a:tblGrid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Anno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n°</a:t>
                      </a:r>
                      <a:r>
                        <a:rPr kumimoji="0" lang="it-IT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laparoceli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LAPS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 (62%)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 (72%)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 (50%)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 (58%)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33 (48%)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 (85%)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 (72%)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 (49%)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feb</a:t>
                      </a:r>
                      <a:r>
                        <a:rPr kumimoji="0" lang="it-IT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2013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 (60%)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245 (57%)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8325" y="44450"/>
            <a:ext cx="7993063" cy="936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graphicFrame>
        <p:nvGraphicFramePr>
          <p:cNvPr id="1026" name="Object 51"/>
          <p:cNvGraphicFramePr>
            <a:graphicFrameLocks noChangeAspect="1"/>
          </p:cNvGraphicFramePr>
          <p:nvPr>
            <p:ph/>
          </p:nvPr>
        </p:nvGraphicFramePr>
        <p:xfrm>
          <a:off x="660578" y="1166813"/>
          <a:ext cx="7923594" cy="5286523"/>
        </p:xfrm>
        <a:graphic>
          <a:graphicData uri="http://schemas.openxmlformats.org/presentationml/2006/ole">
            <p:oleObj spid="_x0000_s1026" name="Grafico" r:id="rId5" imgW="6096000" imgH="4067062" progId="MSGraph.Chart.8">
              <p:embed followColorScheme="full"/>
            </p:oleObj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8325" y="44450"/>
            <a:ext cx="7993063" cy="936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graphicFrame>
        <p:nvGraphicFramePr>
          <p:cNvPr id="67664" name="Group 80"/>
          <p:cNvGraphicFramePr>
            <a:graphicFrameLocks noGrp="1"/>
          </p:cNvGraphicFramePr>
          <p:nvPr>
            <p:ph/>
          </p:nvPr>
        </p:nvGraphicFramePr>
        <p:xfrm>
          <a:off x="755650" y="1557338"/>
          <a:ext cx="7559675" cy="4126992"/>
        </p:xfrm>
        <a:graphic>
          <a:graphicData uri="http://schemas.openxmlformats.org/drawingml/2006/table">
            <a:tbl>
              <a:tblPr/>
              <a:tblGrid>
                <a:gridCol w="4608512"/>
                <a:gridCol w="2951163"/>
              </a:tblGrid>
              <a:tr h="40957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Caratteristiche pazienti (245)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07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Ernie/laparoceli RECIDIVI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 (13%)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Max diametro (media cm)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8.4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Durata intervento (media min)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102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7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Degenza post-op (media, gg)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Procedure associate laparoscopiche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(10 VLC, 4 ernie inguinali, 1 idrocele, 1 </a:t>
                      </a:r>
                      <a:r>
                        <a:rPr kumimoji="0" lang="it-IT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sling</a:t>
                      </a: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sub-ureterale, 1 ernia ombelicale)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Conversione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 (4.8%)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8325" y="44450"/>
            <a:ext cx="7993063" cy="936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graphicFrame>
        <p:nvGraphicFramePr>
          <p:cNvPr id="77938" name="Group 114"/>
          <p:cNvGraphicFramePr>
            <a:graphicFrameLocks noGrp="1"/>
          </p:cNvGraphicFramePr>
          <p:nvPr>
            <p:ph sz="half" idx="1"/>
          </p:nvPr>
        </p:nvGraphicFramePr>
        <p:xfrm>
          <a:off x="179388" y="1484313"/>
          <a:ext cx="8748464" cy="1158240"/>
        </p:xfrm>
        <a:graphic>
          <a:graphicData uri="http://schemas.openxmlformats.org/drawingml/2006/table">
            <a:tbl>
              <a:tblPr/>
              <a:tblGrid>
                <a:gridCol w="5759405"/>
                <a:gridCol w="2989059"/>
              </a:tblGrid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LAPAROCELE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188 (76%)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ERNIA PRIMITIVA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57 (34%)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7936" name="Group 112"/>
          <p:cNvGraphicFramePr>
            <a:graphicFrameLocks noGrp="1"/>
          </p:cNvGraphicFramePr>
          <p:nvPr>
            <p:ph sz="half" idx="2"/>
          </p:nvPr>
        </p:nvGraphicFramePr>
        <p:xfrm>
          <a:off x="1979613" y="3068638"/>
          <a:ext cx="5184775" cy="3332480"/>
        </p:xfrm>
        <a:graphic>
          <a:graphicData uri="http://schemas.openxmlformats.org/drawingml/2006/table">
            <a:tbl>
              <a:tblPr/>
              <a:tblGrid>
                <a:gridCol w="3679825"/>
                <a:gridCol w="1504950"/>
              </a:tblGrid>
              <a:tr h="5969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LAPAROCELI DI CONFINE (40)</a:t>
                      </a:r>
                      <a:r>
                        <a:rPr kumimoji="0" lang="it-IT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596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Sottoxifoideo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Sovrapubico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Sottocostale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Lombare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8325" y="44450"/>
            <a:ext cx="7993063" cy="936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graphicFrame>
        <p:nvGraphicFramePr>
          <p:cNvPr id="70805" name="Group 149"/>
          <p:cNvGraphicFramePr>
            <a:graphicFrameLocks noGrp="1"/>
          </p:cNvGraphicFramePr>
          <p:nvPr>
            <p:ph/>
          </p:nvPr>
        </p:nvGraphicFramePr>
        <p:xfrm>
          <a:off x="1619250" y="1660525"/>
          <a:ext cx="5689600" cy="4145280"/>
        </p:xfrm>
        <a:graphic>
          <a:graphicData uri="http://schemas.openxmlformats.org/drawingml/2006/table">
            <a:tbl>
              <a:tblPr/>
              <a:tblGrid>
                <a:gridCol w="3787775"/>
                <a:gridCol w="1901825"/>
              </a:tblGrid>
              <a:tr h="51117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TIPO </a:t>
                      </a:r>
                      <a:r>
                        <a:rPr kumimoji="0" lang="it-IT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</a:t>
                      </a:r>
                      <a:r>
                        <a:rPr kumimoji="0" lang="it-IT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PROTESI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COMPOSIX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33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DYNA-MESH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PARIETEX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PHYSIOMESH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PROCEED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106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SEPRAMESH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38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VENTRALIGHT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45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8325" y="44450"/>
            <a:ext cx="7993063" cy="936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graphicFrame>
        <p:nvGraphicFramePr>
          <p:cNvPr id="2050" name="Object 47"/>
          <p:cNvGraphicFramePr>
            <a:graphicFrameLocks noGrp="1" noChangeAspect="1"/>
          </p:cNvGraphicFramePr>
          <p:nvPr>
            <p:ph/>
          </p:nvPr>
        </p:nvGraphicFramePr>
        <p:xfrm>
          <a:off x="451900" y="1166813"/>
          <a:ext cx="8224556" cy="5487321"/>
        </p:xfrm>
        <a:graphic>
          <a:graphicData uri="http://schemas.openxmlformats.org/presentationml/2006/ole">
            <p:oleObj spid="_x0000_s2050" name="Grafico" r:id="rId5" imgW="6096000" imgH="4067062" progId="MSGraph.Chart.8">
              <p:embed followColorScheme="full"/>
            </p:oleObj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4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73025"/>
            <a:ext cx="8294688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074" name="Object 45"/>
          <p:cNvGraphicFramePr>
            <a:graphicFrameLocks noChangeAspect="1"/>
          </p:cNvGraphicFramePr>
          <p:nvPr/>
        </p:nvGraphicFramePr>
        <p:xfrm>
          <a:off x="125413" y="1246188"/>
          <a:ext cx="8839200" cy="4991100"/>
        </p:xfrm>
        <a:graphic>
          <a:graphicData uri="http://schemas.openxmlformats.org/presentationml/2006/ole">
            <p:oleObj spid="_x0000_s3074" name="Grafico" r:id="rId4" imgW="6315024" imgH="3562361" progId="MSGraph.Chart.8">
              <p:embed followColorScheme="full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202" name="Group 74"/>
          <p:cNvGraphicFramePr>
            <a:graphicFrameLocks noGrp="1"/>
          </p:cNvGraphicFramePr>
          <p:nvPr/>
        </p:nvGraphicFramePr>
        <p:xfrm>
          <a:off x="1692275" y="1092200"/>
          <a:ext cx="5761038" cy="5699760"/>
        </p:xfrm>
        <a:graphic>
          <a:graphicData uri="http://schemas.openxmlformats.org/drawingml/2006/table">
            <a:tbl>
              <a:tblPr/>
              <a:tblGrid>
                <a:gridCol w="2755900"/>
                <a:gridCol w="3005138"/>
              </a:tblGrid>
              <a:tr h="45243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USO DI COLLE BIOLOGICHE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0/30 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0/32 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8/19 (42%)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11/24 (45%)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14/33 (42%)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15/32 (46%)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25/36 (55%)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11/27 (40%)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5/12 (41%)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89/245 (36%)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</a:tbl>
          </a:graphicData>
        </a:graphic>
      </p:graphicFrame>
      <p:pic>
        <p:nvPicPr>
          <p:cNvPr id="54310" name="Picture 1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73025"/>
            <a:ext cx="8294688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nozio">
  <a:themeElements>
    <a:clrScheme name="Equinozi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Equinozi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nozi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</TotalTime>
  <Words>381</Words>
  <Application>Microsoft Office PowerPoint</Application>
  <PresentationFormat>Presentazione su schermo (4:3)</PresentationFormat>
  <Paragraphs>150</Paragraphs>
  <Slides>13</Slides>
  <Notes>7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5" baseType="lpstr">
      <vt:lpstr>Equinozio</vt:lpstr>
      <vt:lpstr>Grafico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Riccio</dc:creator>
  <cp:lastModifiedBy>Riccio</cp:lastModifiedBy>
  <cp:revision>2</cp:revision>
  <dcterms:created xsi:type="dcterms:W3CDTF">2013-04-23T15:40:23Z</dcterms:created>
  <dcterms:modified xsi:type="dcterms:W3CDTF">2013-04-23T15:45:04Z</dcterms:modified>
</cp:coreProperties>
</file>